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E7AF0-0E69-48B0-BE81-12746074D60D}" type="datetimeFigureOut">
              <a:rPr lang="nl-NL" smtClean="0"/>
              <a:t>21-4-2016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CF24E-117D-42E3-8A0A-333A8876D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60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CF24E-117D-42E3-8A0A-333A8876DE8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836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CF24E-117D-42E3-8A0A-333A8876DE8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44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21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478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499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9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951722"/>
            <a:ext cx="10515600" cy="52252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324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777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80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16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9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32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7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42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05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25-4-2016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90E98-E7B4-4B83-B4DA-67DB88DD1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212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7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400" dirty="0" smtClean="0"/>
              <a:t>Bram Abels</a:t>
            </a:r>
            <a:endParaRPr lang="nl-NL" sz="44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Voorzitter kamer Jeugd, Opvoeding en onderwijs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1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181" y="1122363"/>
            <a:ext cx="2852655" cy="149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8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Even voorstellen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Mijn naam is Bram Abels</a:t>
            </a:r>
          </a:p>
          <a:p>
            <a:r>
              <a:rPr lang="nl-NL" dirty="0" smtClean="0"/>
              <a:t>Ik ben getrouwd met Aleid Abels en verrijkt met 3 kinderen en 2 kleinkinderen</a:t>
            </a:r>
          </a:p>
          <a:p>
            <a:r>
              <a:rPr lang="nl-NL" dirty="0" smtClean="0"/>
              <a:t>Ik woon in Waddinxveen en ik ben 67 jaar oud</a:t>
            </a:r>
          </a:p>
          <a:p>
            <a:r>
              <a:rPr lang="nl-NL" dirty="0" smtClean="0"/>
              <a:t>Bestuursfuncties in het verleden</a:t>
            </a:r>
          </a:p>
          <a:p>
            <a:pPr lvl="1"/>
            <a:r>
              <a:rPr lang="nl-NL" dirty="0" smtClean="0"/>
              <a:t>Stichting Jeugd en Jongerenwerk</a:t>
            </a:r>
          </a:p>
          <a:p>
            <a:pPr lvl="1"/>
            <a:r>
              <a:rPr lang="nl-NL" dirty="0" smtClean="0"/>
              <a:t>Bestuur De Boog</a:t>
            </a:r>
          </a:p>
          <a:p>
            <a:pPr lvl="1"/>
            <a:r>
              <a:rPr lang="nl-NL" dirty="0" smtClean="0"/>
              <a:t>Bestuur Hockey Club Waddinxveen</a:t>
            </a:r>
          </a:p>
          <a:p>
            <a:r>
              <a:rPr lang="nl-NL" dirty="0" smtClean="0"/>
              <a:t>Bestuursfuncties nu</a:t>
            </a:r>
          </a:p>
          <a:p>
            <a:pPr lvl="1"/>
            <a:r>
              <a:rPr lang="nl-NL" dirty="0" smtClean="0"/>
              <a:t>Stichting Vrijwilligerswerk Waddinxveen</a:t>
            </a:r>
          </a:p>
          <a:p>
            <a:pPr lvl="1"/>
            <a:r>
              <a:rPr lang="nl-NL" dirty="0" smtClean="0"/>
              <a:t>Platform Sociaal Waddinxveen</a:t>
            </a:r>
          </a:p>
          <a:p>
            <a:pPr lvl="1"/>
            <a:r>
              <a:rPr lang="nl-NL" dirty="0" smtClean="0"/>
              <a:t>Werkgroep </a:t>
            </a:r>
            <a:r>
              <a:rPr lang="nl-NL" dirty="0" err="1" smtClean="0"/>
              <a:t>FairTrade</a:t>
            </a:r>
            <a:endParaRPr lang="nl-NL" dirty="0" smtClean="0"/>
          </a:p>
          <a:p>
            <a:pPr lvl="1"/>
            <a:r>
              <a:rPr lang="nl-NL" dirty="0" smtClean="0"/>
              <a:t>Participatie </a:t>
            </a:r>
            <a:r>
              <a:rPr lang="nl-NL" dirty="0" smtClean="0"/>
              <a:t>Advies Raad, voorzitter kamer Jeugd, opvoeding en onderwijs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2</a:t>
            </a:fld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6763"/>
            <a:ext cx="812587" cy="45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32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nl-NL" sz="3200" dirty="0" smtClean="0"/>
              <a:t>Van voorstel tot en met advies</a:t>
            </a:r>
            <a:endParaRPr lang="nl-NL" sz="3200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376" y="2425040"/>
            <a:ext cx="4799782" cy="3395846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83" y="2535593"/>
            <a:ext cx="4542069" cy="3174741"/>
          </a:xfrm>
          <a:prstGeom prst="rect">
            <a:avLst/>
          </a:prstGeom>
        </p:spPr>
      </p:pic>
      <p:sp>
        <p:nvSpPr>
          <p:cNvPr id="5" name="Ovaal 4"/>
          <p:cNvSpPr/>
          <p:nvPr/>
        </p:nvSpPr>
        <p:spPr>
          <a:xfrm>
            <a:off x="5107314" y="1315616"/>
            <a:ext cx="1870444" cy="4637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442" y="2921383"/>
            <a:ext cx="874901" cy="97633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380" y="4151980"/>
            <a:ext cx="807681" cy="807681"/>
          </a:xfrm>
          <a:prstGeom prst="rect">
            <a:avLst/>
          </a:prstGeom>
        </p:spPr>
      </p:pic>
      <p:sp>
        <p:nvSpPr>
          <p:cNvPr id="10" name="PIJL-RECHTS 9"/>
          <p:cNvSpPr/>
          <p:nvPr/>
        </p:nvSpPr>
        <p:spPr>
          <a:xfrm>
            <a:off x="6603082" y="3218274"/>
            <a:ext cx="737119" cy="382555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RECHTS 10"/>
          <p:cNvSpPr/>
          <p:nvPr/>
        </p:nvSpPr>
        <p:spPr>
          <a:xfrm rot="10800000">
            <a:off x="4889566" y="4302825"/>
            <a:ext cx="737119" cy="382555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RECHTS 11"/>
          <p:cNvSpPr/>
          <p:nvPr/>
        </p:nvSpPr>
        <p:spPr>
          <a:xfrm>
            <a:off x="4883453" y="3244518"/>
            <a:ext cx="737119" cy="382555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-RECHTS 12"/>
          <p:cNvSpPr/>
          <p:nvPr/>
        </p:nvSpPr>
        <p:spPr>
          <a:xfrm rot="10800000">
            <a:off x="6609196" y="4306852"/>
            <a:ext cx="737119" cy="382555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699796" y="1827958"/>
            <a:ext cx="107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Jeugdwet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3057619" y="1827958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WMO 2015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1618861" y="1533629"/>
            <a:ext cx="1598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Participatiewet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378457" y="5824378"/>
            <a:ext cx="4788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</a:t>
            </a:r>
            <a:r>
              <a:rPr lang="nl-NL" dirty="0" smtClean="0"/>
              <a:t>emeente maakt deel uit van de formele wereld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6977757" y="5820886"/>
            <a:ext cx="5854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 bewoners van Waddinxveen maken deel uit van de informele wereld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7845580" y="1827958"/>
            <a:ext cx="107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Jeugdwet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10203403" y="1827958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WMO 2015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8764645" y="1533629"/>
            <a:ext cx="1598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Participatiewet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1368637" y="1081784"/>
            <a:ext cx="226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Uitvoeren van wetten</a:t>
            </a:r>
            <a:endParaRPr lang="nl-NL" b="1" dirty="0"/>
          </a:p>
        </p:txBody>
      </p:sp>
      <p:sp>
        <p:nvSpPr>
          <p:cNvPr id="23" name="Tekstvak 22"/>
          <p:cNvSpPr txBox="1"/>
          <p:nvPr/>
        </p:nvSpPr>
        <p:spPr>
          <a:xfrm>
            <a:off x="8258256" y="1086655"/>
            <a:ext cx="2611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Betekenis van de wetten</a:t>
            </a:r>
            <a:endParaRPr lang="nl-NL" b="1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 dirty="0"/>
          </a:p>
        </p:txBody>
      </p:sp>
      <p:sp>
        <p:nvSpPr>
          <p:cNvPr id="24" name="Tijdelijke aanduiding voor dianumm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3</a:t>
            </a:fld>
            <a:endParaRPr lang="nl-NL" dirty="0"/>
          </a:p>
        </p:txBody>
      </p:sp>
      <p:pic>
        <p:nvPicPr>
          <p:cNvPr id="26" name="Afbeelding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040" y="2074779"/>
            <a:ext cx="1251857" cy="700521"/>
          </a:xfrm>
          <a:prstGeom prst="rect">
            <a:avLst/>
          </a:prstGeom>
        </p:spPr>
      </p:pic>
      <p:pic>
        <p:nvPicPr>
          <p:cNvPr id="27" name="Afbeelding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6763"/>
            <a:ext cx="812587" cy="45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9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Evenwicht in relatie tussen de PAR, de formele </a:t>
            </a:r>
            <a:r>
              <a:rPr lang="nl-NL" dirty="0" smtClean="0"/>
              <a:t>en informele </a:t>
            </a:r>
            <a:r>
              <a:rPr lang="nl-NL" dirty="0" smtClean="0"/>
              <a:t>wereld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363" y="1140149"/>
            <a:ext cx="6350000" cy="5156200"/>
          </a:xfrm>
          <a:prstGeom prst="rect">
            <a:avLst/>
          </a:prstGeom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4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6763"/>
            <a:ext cx="812587" cy="45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576" y="1465259"/>
            <a:ext cx="8798767" cy="469294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De uitdaging: resultaatgericht samenwerken met de informele wereld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322" y="2095482"/>
            <a:ext cx="4193405" cy="3824385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</p:pic>
      <p:sp>
        <p:nvSpPr>
          <p:cNvPr id="5" name="Tekstvak 4"/>
          <p:cNvSpPr txBox="1"/>
          <p:nvPr/>
        </p:nvSpPr>
        <p:spPr>
          <a:xfrm>
            <a:off x="2889140" y="965482"/>
            <a:ext cx="5393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De bewoners van Waddinxveen als de informele wereld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5</a:t>
            </a:fld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6763"/>
            <a:ext cx="812587" cy="45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49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Alleen door samen te werken komen er gedragen adviezen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415" y="2303742"/>
            <a:ext cx="4199655" cy="3395846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96" y="2414295"/>
            <a:ext cx="3987141" cy="3174741"/>
          </a:xfrm>
          <a:prstGeom prst="rect">
            <a:avLst/>
          </a:prstGeom>
        </p:spPr>
      </p:pic>
      <p:sp>
        <p:nvSpPr>
          <p:cNvPr id="27" name="Tekstvak 26"/>
          <p:cNvSpPr txBox="1"/>
          <p:nvPr/>
        </p:nvSpPr>
        <p:spPr>
          <a:xfrm>
            <a:off x="3996659" y="1853653"/>
            <a:ext cx="3950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De uitdaging voor de PAR</a:t>
            </a:r>
            <a:endParaRPr lang="nl-NL" sz="2800" b="1" dirty="0"/>
          </a:p>
        </p:txBody>
      </p:sp>
      <p:sp>
        <p:nvSpPr>
          <p:cNvPr id="17" name="Tekstvak 16"/>
          <p:cNvSpPr txBox="1"/>
          <p:nvPr/>
        </p:nvSpPr>
        <p:spPr>
          <a:xfrm>
            <a:off x="618931" y="1276514"/>
            <a:ext cx="10954138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/>
              <a:t>De Montessori-democratie (Evelien Tonkens)</a:t>
            </a:r>
            <a:endParaRPr lang="nl-NL" sz="2800" b="1" dirty="0"/>
          </a:p>
        </p:txBody>
      </p:sp>
      <p:sp>
        <p:nvSpPr>
          <p:cNvPr id="28" name="Tekstvak 27"/>
          <p:cNvSpPr txBox="1"/>
          <p:nvPr/>
        </p:nvSpPr>
        <p:spPr>
          <a:xfrm>
            <a:off x="618931" y="5834264"/>
            <a:ext cx="10954137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Verzorgingsstaat 	Participatie samenleving	Participatieve democratie</a:t>
            </a:r>
            <a:r>
              <a:rPr lang="nl-NL" dirty="0" smtClean="0"/>
              <a:t>	</a:t>
            </a:r>
            <a:r>
              <a:rPr lang="nl-NL" dirty="0" smtClean="0"/>
              <a:t>Doe </a:t>
            </a:r>
            <a:r>
              <a:rPr lang="nl-NL" dirty="0" smtClean="0"/>
              <a:t>democratie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Bram Abels op 25 april 2016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0E98-E7B4-4B83-B4DA-67DB88DD1CDE}" type="slidenum">
              <a:rPr lang="nl-NL" smtClean="0"/>
              <a:t>6</a:t>
            </a:fld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153" y="2376873"/>
            <a:ext cx="3697452" cy="3301416"/>
          </a:xfrm>
          <a:prstGeom prst="rect">
            <a:avLst/>
          </a:prstGeom>
          <a:solidFill>
            <a:schemeClr val="accent1">
              <a:alpha val="31000"/>
            </a:schemeClr>
          </a:solidFill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6763"/>
            <a:ext cx="812587" cy="45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91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216</Words>
  <Application>Microsoft Office PowerPoint</Application>
  <PresentationFormat>Breedbeeld</PresentationFormat>
  <Paragraphs>47</Paragraphs>
  <Slides>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Bram Abels</vt:lpstr>
      <vt:lpstr>Even voorstellen</vt:lpstr>
      <vt:lpstr>Van voorstel tot en met advies</vt:lpstr>
      <vt:lpstr>Evenwicht in relatie tussen de PAR, de formele en informele wereld</vt:lpstr>
      <vt:lpstr>De uitdaging: resultaatgericht samenwerken met de informele wereld</vt:lpstr>
      <vt:lpstr>Alleen door samen te werken komen er gedragen adviezen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Bram</dc:creator>
  <cp:lastModifiedBy>Bram</cp:lastModifiedBy>
  <cp:revision>20</cp:revision>
  <dcterms:created xsi:type="dcterms:W3CDTF">2016-04-16T19:14:11Z</dcterms:created>
  <dcterms:modified xsi:type="dcterms:W3CDTF">2016-04-21T14:26:32Z</dcterms:modified>
</cp:coreProperties>
</file>